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media1.mp4" ContentType="video/unknown"/>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9.jpeg"/><Relationship Id="rId4" Type="http://schemas.openxmlformats.org/officeDocument/2006/relationships/image" Target="../media/image10.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1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1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1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1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1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1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1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1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20.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2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2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1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2" name="Take a Picture:"/>
          <p:cNvSpPr txBox="1"/>
          <p:nvPr>
            <p:ph type="title" idx="4294967295"/>
          </p:nvPr>
        </p:nvSpPr>
        <p:spPr>
          <a:xfrm>
            <a:off x="1206498" y="3367537"/>
            <a:ext cx="21971004" cy="2171124"/>
          </a:xfrm>
          <a:prstGeom prst="rect">
            <a:avLst/>
          </a:prstGeom>
        </p:spPr>
        <p:txBody>
          <a:bodyPr anchor="b"/>
          <a:lstStyle>
            <a:lvl1pPr algn="ctr" defTabSz="452627">
              <a:lnSpc>
                <a:spcPct val="100000"/>
              </a:lnSpc>
              <a:defRPr spc="0" sz="13612">
                <a:latin typeface="Helvetica"/>
                <a:ea typeface="Helvetica"/>
                <a:cs typeface="Helvetica"/>
                <a:sym typeface="Helvetica"/>
              </a:defRPr>
            </a:lvl1pPr>
          </a:lstStyle>
          <a:p>
            <a:pPr/>
            <a:r>
              <a:t>Take a Picture:</a:t>
            </a:r>
          </a:p>
        </p:txBody>
      </p:sp>
      <p:sp>
        <p:nvSpPr>
          <p:cNvPr id="153" name="Photography Tips &amp; Tricks…"/>
          <p:cNvSpPr txBox="1"/>
          <p:nvPr>
            <p:ph type="body" sz="half" idx="4294967295"/>
          </p:nvPr>
        </p:nvSpPr>
        <p:spPr>
          <a:xfrm>
            <a:off x="1206500" y="5922266"/>
            <a:ext cx="21971000" cy="3118566"/>
          </a:xfrm>
          <a:prstGeom prst="rect">
            <a:avLst/>
          </a:prstGeom>
        </p:spPr>
        <p:txBody>
          <a:bodyPr/>
          <a:lstStyle/>
          <a:p>
            <a:pPr marL="0" indent="0" algn="ctr" defTabSz="452627">
              <a:lnSpc>
                <a:spcPct val="100000"/>
              </a:lnSpc>
              <a:spcBef>
                <a:spcPts val="0"/>
              </a:spcBef>
              <a:buSzTx/>
              <a:buNone/>
              <a:defRPr sz="9900">
                <a:latin typeface="Helvetica"/>
                <a:ea typeface="Helvetica"/>
                <a:cs typeface="Helvetica"/>
                <a:sym typeface="Helvetica"/>
              </a:defRPr>
            </a:pPr>
            <a:r>
              <a:t>Photography Tips &amp; Tricks</a:t>
            </a:r>
          </a:p>
          <a:p>
            <a:pPr marL="0" indent="0" algn="ctr" defTabSz="452627">
              <a:lnSpc>
                <a:spcPct val="100000"/>
              </a:lnSpc>
              <a:spcBef>
                <a:spcPts val="0"/>
              </a:spcBef>
              <a:buSzTx/>
              <a:buNone/>
              <a:defRPr sz="9900">
                <a:latin typeface="Helvetica"/>
                <a:ea typeface="Helvetica"/>
                <a:cs typeface="Helvetica"/>
                <a:sym typeface="Helvetica"/>
              </a:defRPr>
            </a:pPr>
            <a:r>
              <a:t>for Granges</a:t>
            </a:r>
          </a:p>
        </p:txBody>
      </p:sp>
      <p:sp>
        <p:nvSpPr>
          <p:cNvPr id="154" name="Connecticut State Grange Virtual Social Hour"/>
          <p:cNvSpPr txBox="1"/>
          <p:nvPr/>
        </p:nvSpPr>
        <p:spPr>
          <a:xfrm>
            <a:off x="3203923" y="11509613"/>
            <a:ext cx="14467087" cy="63697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825500">
              <a:defRPr b="1" sz="3600">
                <a:solidFill>
                  <a:srgbClr val="000000"/>
                </a:solidFill>
              </a:defRPr>
            </a:lvl1pPr>
          </a:lstStyle>
          <a:p>
            <a:pPr/>
            <a:r>
              <a:t>Connecticut State Grange Virtual Social Hour</a:t>
            </a:r>
          </a:p>
        </p:txBody>
      </p:sp>
      <p:sp>
        <p:nvSpPr>
          <p:cNvPr id="155" name="Connecticut State Grange presents"/>
          <p:cNvSpPr txBox="1"/>
          <p:nvPr/>
        </p:nvSpPr>
        <p:spPr>
          <a:xfrm>
            <a:off x="1146036" y="1612821"/>
            <a:ext cx="21971005" cy="63697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defRPr b="1" sz="3600">
                <a:solidFill>
                  <a:srgbClr val="000000"/>
                </a:solidFill>
              </a:defRPr>
            </a:lvl1pPr>
          </a:lstStyle>
          <a:p>
            <a:pPr/>
            <a:r>
              <a:t>Connecticut State Grange presents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0" name="Leave space around your subject.…"/>
          <p:cNvSpPr txBox="1"/>
          <p:nvPr/>
        </p:nvSpPr>
        <p:spPr>
          <a:xfrm>
            <a:off x="11005994" y="1629118"/>
            <a:ext cx="11954768" cy="5888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Leave space around your subject.</a:t>
            </a:r>
            <a:endParaRPr b="1">
              <a:solidFill>
                <a:srgbClr val="0433FF"/>
              </a:solidFill>
            </a:endParaRPr>
          </a:p>
          <a:p>
            <a:pPr>
              <a:defRPr sz="4800"/>
            </a:pPr>
          </a:p>
          <a:p>
            <a:pPr>
              <a:defRPr sz="4800"/>
            </a:pPr>
            <a:r>
              <a:t>The empty space in your image can be just as important as your main subject. The term “white space,” also known as negative or blank space, refers to the space between or surrounding your main subjects in a photo. </a:t>
            </a:r>
          </a:p>
        </p:txBody>
      </p:sp>
      <p:sp>
        <p:nvSpPr>
          <p:cNvPr id="191" name="It’s a key element of good design and photography,…"/>
          <p:cNvSpPr txBox="1"/>
          <p:nvPr/>
        </p:nvSpPr>
        <p:spPr>
          <a:xfrm>
            <a:off x="1356295" y="8143285"/>
            <a:ext cx="21671410" cy="37040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It’s a key element of good design and photography, </a:t>
            </a:r>
          </a:p>
          <a:p>
            <a:pPr>
              <a:defRPr sz="4800"/>
            </a:pPr>
            <a:r>
              <a:t>as it defines and emphasizes the main subjects in your composition. </a:t>
            </a:r>
          </a:p>
          <a:p>
            <a:pPr>
              <a:defRPr sz="4800"/>
            </a:pPr>
            <a:r>
              <a:t>It draws the eye right to your subject, and it also </a:t>
            </a:r>
          </a:p>
          <a:p>
            <a:pPr>
              <a:defRPr sz="4800"/>
            </a:pPr>
            <a:r>
              <a:t>prevents your photo from </a:t>
            </a:r>
          </a:p>
          <a:p>
            <a:pPr>
              <a:defRPr sz="4800"/>
            </a:pPr>
            <a:r>
              <a:t>appearing too crowded.</a:t>
            </a:r>
          </a:p>
        </p:txBody>
      </p:sp>
      <p:pic>
        <p:nvPicPr>
          <p:cNvPr id="192" name="empty-space-b8bdca54-4cd6-4063-a562-93a259a154d0.jpg" descr="empty-space-b8bdca54-4cd6-4063-a562-93a259a154d0.jpg"/>
          <p:cNvPicPr>
            <a:picLocks noChangeAspect="1"/>
          </p:cNvPicPr>
          <p:nvPr/>
        </p:nvPicPr>
        <p:blipFill>
          <a:blip r:embed="rId3">
            <a:extLst/>
          </a:blip>
          <a:stretch>
            <a:fillRect/>
          </a:stretch>
        </p:blipFill>
        <p:spPr>
          <a:xfrm>
            <a:off x="1552539" y="1406846"/>
            <a:ext cx="9138055" cy="607173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95" name="Funny-Photography-Quotes-4.png" descr="Funny-Photography-Quotes-4.png"/>
          <p:cNvPicPr>
            <a:picLocks noChangeAspect="1"/>
          </p:cNvPicPr>
          <p:nvPr/>
        </p:nvPicPr>
        <p:blipFill>
          <a:blip r:embed="rId3">
            <a:extLst/>
          </a:blip>
          <a:stretch>
            <a:fillRect/>
          </a:stretch>
        </p:blipFill>
        <p:spPr>
          <a:xfrm>
            <a:off x="4502405" y="1218320"/>
            <a:ext cx="15379190" cy="863999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8" name="Editing Your Photo.…"/>
          <p:cNvSpPr txBox="1"/>
          <p:nvPr/>
        </p:nvSpPr>
        <p:spPr>
          <a:xfrm>
            <a:off x="10032907" y="1864494"/>
            <a:ext cx="12873579" cy="51645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Editing Your Photo.</a:t>
            </a:r>
            <a:endParaRPr b="1">
              <a:solidFill>
                <a:srgbClr val="0433FF"/>
              </a:solidFill>
            </a:endParaRPr>
          </a:p>
          <a:p>
            <a:pPr>
              <a:defRPr sz="4800"/>
            </a:pPr>
          </a:p>
          <a:p>
            <a:pPr>
              <a:defRPr sz="4800"/>
            </a:pPr>
            <a:r>
              <a:t>Edit your photos before publishing.  The latest smartphones do a lot of the editing for you, but enhancing your photos a little bit can go a long way. Consider cropping, straightening, brightening, contrasting, and color correcting.   </a:t>
            </a:r>
          </a:p>
        </p:txBody>
      </p:sp>
      <p:sp>
        <p:nvSpPr>
          <p:cNvPr id="199" name="For example, you might crop out something in the background, straighten the angle of a building, brighten and contrast to add a little more interest, and change the hue (perhaps your photo is too yellow/warm, or too blue/cold)."/>
          <p:cNvSpPr txBox="1"/>
          <p:nvPr/>
        </p:nvSpPr>
        <p:spPr>
          <a:xfrm>
            <a:off x="1356295" y="7685658"/>
            <a:ext cx="21671410" cy="22562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800"/>
            </a:lvl1pPr>
          </a:lstStyle>
          <a:p>
            <a:pPr/>
            <a:r>
              <a:t>For example, you might crop out something in the background, straighten the angle of a building, brighten and contrast to add a little more interest, and change the hue (perhaps your photo is too yellow/warm, or too blue/cold).</a:t>
            </a:r>
          </a:p>
        </p:txBody>
      </p:sp>
      <p:pic>
        <p:nvPicPr>
          <p:cNvPr id="200" name="IMG_4451.jpg" descr="IMG_4451.jpg"/>
          <p:cNvPicPr>
            <a:picLocks noChangeAspect="1"/>
          </p:cNvPicPr>
          <p:nvPr/>
        </p:nvPicPr>
        <p:blipFill>
          <a:blip r:embed="rId3">
            <a:extLst/>
          </a:blip>
          <a:stretch>
            <a:fillRect/>
          </a:stretch>
        </p:blipFill>
        <p:spPr>
          <a:xfrm>
            <a:off x="1481662" y="1197904"/>
            <a:ext cx="4080721" cy="4080721"/>
          </a:xfrm>
          <a:prstGeom prst="rect">
            <a:avLst/>
          </a:prstGeom>
          <a:ln w="12700">
            <a:miter lim="400000"/>
          </a:ln>
        </p:spPr>
      </p:pic>
      <p:pic>
        <p:nvPicPr>
          <p:cNvPr id="201" name="IMG_4452.jpg" descr="IMG_4452.jpg"/>
          <p:cNvPicPr>
            <a:picLocks noChangeAspect="1"/>
          </p:cNvPicPr>
          <p:nvPr/>
        </p:nvPicPr>
        <p:blipFill>
          <a:blip r:embed="rId4">
            <a:extLst/>
          </a:blip>
          <a:stretch>
            <a:fillRect/>
          </a:stretch>
        </p:blipFill>
        <p:spPr>
          <a:xfrm>
            <a:off x="5640797" y="3149993"/>
            <a:ext cx="4080722" cy="408072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4" name="Cropping.…"/>
          <p:cNvSpPr txBox="1"/>
          <p:nvPr/>
        </p:nvSpPr>
        <p:spPr>
          <a:xfrm>
            <a:off x="1605140" y="1699966"/>
            <a:ext cx="11954768" cy="51645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Cropping.</a:t>
            </a:r>
            <a:endParaRPr b="1">
              <a:solidFill>
                <a:srgbClr val="0433FF"/>
              </a:solidFill>
            </a:endParaRPr>
          </a:p>
          <a:p>
            <a:pPr>
              <a:defRPr sz="4800"/>
            </a:pPr>
          </a:p>
          <a:p>
            <a:pPr>
              <a:defRPr sz="4800"/>
            </a:pPr>
            <a:r>
              <a:t>When cropping your photos, leave some space around your subject. Think of it as giving your subject some “breathing room.” In fact, don’t be afraid of leaving lots of background space in your photo. </a:t>
            </a:r>
          </a:p>
        </p:txBody>
      </p:sp>
      <p:sp>
        <p:nvSpPr>
          <p:cNvPr id="205" name="Remember when taking your photo, that you can always crop the photo.…"/>
          <p:cNvSpPr txBox="1"/>
          <p:nvPr/>
        </p:nvSpPr>
        <p:spPr>
          <a:xfrm>
            <a:off x="1356295" y="7507358"/>
            <a:ext cx="21671410" cy="4427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Remember when taking your photo, that you can always crop the photo.  </a:t>
            </a:r>
          </a:p>
          <a:p>
            <a:pPr>
              <a:defRPr sz="4800"/>
            </a:pPr>
            <a:r>
              <a:t>Space can give your viewer a sense of the environment </a:t>
            </a:r>
          </a:p>
          <a:p>
            <a:pPr>
              <a:defRPr sz="4800"/>
            </a:pPr>
            <a:r>
              <a:t>and context in which your photo was taken. </a:t>
            </a:r>
          </a:p>
          <a:p>
            <a:pPr>
              <a:defRPr sz="4800"/>
            </a:pPr>
            <a:r>
              <a:t>When used thoughtfully, it can create </a:t>
            </a:r>
          </a:p>
          <a:p>
            <a:pPr>
              <a:defRPr sz="4800"/>
            </a:pPr>
            <a:r>
              <a:t>a more dynamic composition that</a:t>
            </a:r>
          </a:p>
          <a:p>
            <a:pPr>
              <a:defRPr sz="4800"/>
            </a:pPr>
            <a:r>
              <a:t>evokes stronger emotions.</a:t>
            </a:r>
          </a:p>
        </p:txBody>
      </p:sp>
      <p:pic>
        <p:nvPicPr>
          <p:cNvPr id="206" name="Cropping.jpg" descr="Cropping.jpg"/>
          <p:cNvPicPr>
            <a:picLocks noChangeAspect="1"/>
          </p:cNvPicPr>
          <p:nvPr/>
        </p:nvPicPr>
        <p:blipFill>
          <a:blip r:embed="rId3">
            <a:extLst/>
          </a:blip>
          <a:stretch>
            <a:fillRect/>
          </a:stretch>
        </p:blipFill>
        <p:spPr>
          <a:xfrm>
            <a:off x="13913324" y="1241032"/>
            <a:ext cx="9099718" cy="562270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9" name="Get to know your subject.…"/>
          <p:cNvSpPr txBox="1"/>
          <p:nvPr/>
        </p:nvSpPr>
        <p:spPr>
          <a:xfrm>
            <a:off x="11023118" y="2044792"/>
            <a:ext cx="11954768" cy="44406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Get to know your subject.</a:t>
            </a:r>
            <a:endParaRPr b="1">
              <a:solidFill>
                <a:srgbClr val="0433FF"/>
              </a:solidFill>
            </a:endParaRPr>
          </a:p>
          <a:p>
            <a:pPr>
              <a:defRPr sz="4800"/>
            </a:pPr>
          </a:p>
          <a:p>
            <a:pPr>
              <a:defRPr sz="4800"/>
            </a:pPr>
            <a:r>
              <a:t>If you are taking photos of a person,</a:t>
            </a:r>
          </a:p>
          <a:p>
            <a:pPr>
              <a:defRPr sz="4800"/>
            </a:pPr>
            <a:r>
              <a:t>such as a volunteer, Grange member,</a:t>
            </a:r>
          </a:p>
          <a:p>
            <a:pPr>
              <a:defRPr sz="4800"/>
            </a:pPr>
            <a:r>
              <a:t>or supporter, spend some time getting</a:t>
            </a:r>
          </a:p>
          <a:p>
            <a:pPr>
              <a:defRPr sz="4800"/>
            </a:pPr>
            <a:r>
              <a:t>to know them. </a:t>
            </a:r>
          </a:p>
        </p:txBody>
      </p:sp>
      <p:pic>
        <p:nvPicPr>
          <p:cNvPr id="210" name="Getting-to-know-you-II.jpg" descr="Getting-to-know-you-II.jpg"/>
          <p:cNvPicPr>
            <a:picLocks noChangeAspect="1"/>
          </p:cNvPicPr>
          <p:nvPr/>
        </p:nvPicPr>
        <p:blipFill>
          <a:blip r:embed="rId3">
            <a:extLst/>
          </a:blip>
          <a:stretch>
            <a:fillRect/>
          </a:stretch>
        </p:blipFill>
        <p:spPr>
          <a:xfrm>
            <a:off x="1484330" y="1380506"/>
            <a:ext cx="9600273" cy="5015768"/>
          </a:xfrm>
          <a:prstGeom prst="rect">
            <a:avLst/>
          </a:prstGeom>
          <a:ln w="12700">
            <a:miter lim="400000"/>
          </a:ln>
        </p:spPr>
      </p:pic>
      <p:sp>
        <p:nvSpPr>
          <p:cNvPr id="211" name="Small talk puts the subject of the photo at ease.…"/>
          <p:cNvSpPr txBox="1"/>
          <p:nvPr/>
        </p:nvSpPr>
        <p:spPr>
          <a:xfrm>
            <a:off x="1356295" y="7614808"/>
            <a:ext cx="21671410" cy="2980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Small talk puts the subject of the photo at ease.</a:t>
            </a:r>
          </a:p>
          <a:p>
            <a:pPr>
              <a:defRPr sz="4800"/>
            </a:pPr>
            <a:r>
              <a:t>Think - ‘How can I make them smile?</a:t>
            </a:r>
          </a:p>
          <a:p>
            <a:pPr>
              <a:defRPr sz="4800"/>
            </a:pPr>
            <a:r>
              <a:t>How can I make them feel at ease?</a:t>
            </a:r>
          </a:p>
          <a:p>
            <a:pPr>
              <a:defRPr sz="4800"/>
            </a:pPr>
            <a:r>
              <a:t>How can I make them happy?’</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4" name="Tell a story.…"/>
          <p:cNvSpPr txBox="1"/>
          <p:nvPr/>
        </p:nvSpPr>
        <p:spPr>
          <a:xfrm>
            <a:off x="1502399" y="1679359"/>
            <a:ext cx="15703734" cy="44406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Tell a story.</a:t>
            </a:r>
            <a:endParaRPr b="1">
              <a:solidFill>
                <a:srgbClr val="0433FF"/>
              </a:solidFill>
            </a:endParaRPr>
          </a:p>
          <a:p>
            <a:pPr>
              <a:defRPr sz="4800"/>
            </a:pPr>
          </a:p>
          <a:p>
            <a:pPr>
              <a:defRPr sz="4800"/>
            </a:pPr>
            <a:r>
              <a:t>Don’t just take a picture of a member or a tree or the building. Be intentional. Show the member receiving the award, shaking hands with the Grange officer, and proudly showing off their new certificate.</a:t>
            </a:r>
          </a:p>
        </p:txBody>
      </p:sp>
      <p:sp>
        <p:nvSpPr>
          <p:cNvPr id="215" name="Show a tree next to the Grange sign that indicates the years…"/>
          <p:cNvSpPr txBox="1"/>
          <p:nvPr/>
        </p:nvSpPr>
        <p:spPr>
          <a:xfrm>
            <a:off x="1356295" y="6830833"/>
            <a:ext cx="21671410" cy="51645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Show a tree next to the Grange sign that indicates the years</a:t>
            </a:r>
          </a:p>
          <a:p>
            <a:pPr>
              <a:defRPr sz="4800"/>
            </a:pPr>
            <a:r>
              <a:t>of growth of the Grange. Show the Grange Hall that is being</a:t>
            </a:r>
          </a:p>
          <a:p>
            <a:pPr>
              <a:defRPr sz="4800"/>
            </a:pPr>
            <a:r>
              <a:t>renovated, but also highlight what that will look like for the</a:t>
            </a:r>
          </a:p>
          <a:p>
            <a:pPr>
              <a:defRPr sz="4800"/>
            </a:pPr>
            <a:r>
              <a:t>neighborhood as a whole. </a:t>
            </a:r>
            <a:r>
              <a:rPr b="1">
                <a:solidFill>
                  <a:srgbClr val="0433FF"/>
                </a:solidFill>
              </a:rPr>
              <a:t>Tell a story.</a:t>
            </a:r>
            <a:r>
              <a:t> Think of all the</a:t>
            </a:r>
          </a:p>
          <a:p>
            <a:pPr>
              <a:defRPr sz="4800"/>
            </a:pPr>
            <a:r>
              <a:t>iconic pictures you have ever looked at</a:t>
            </a:r>
          </a:p>
          <a:p>
            <a:pPr>
              <a:defRPr sz="4800"/>
            </a:pPr>
            <a:r>
              <a:t>and I guarantee they have</a:t>
            </a:r>
          </a:p>
          <a:p>
            <a:pPr>
              <a:defRPr sz="4800"/>
            </a:pPr>
            <a:r>
              <a:t>a story within the image.</a:t>
            </a:r>
          </a:p>
        </p:txBody>
      </p:sp>
      <p:pic>
        <p:nvPicPr>
          <p:cNvPr id="216" name="Using-Photography-to-Tell-Your-Story-.jpg.jpg" descr="Using-Photography-to-Tell-Your-Story-.jpg.jpg"/>
          <p:cNvPicPr>
            <a:picLocks noChangeAspect="1"/>
          </p:cNvPicPr>
          <p:nvPr/>
        </p:nvPicPr>
        <p:blipFill>
          <a:blip r:embed="rId3">
            <a:extLst/>
          </a:blip>
          <a:stretch>
            <a:fillRect/>
          </a:stretch>
        </p:blipFill>
        <p:spPr>
          <a:xfrm>
            <a:off x="17549279" y="1232898"/>
            <a:ext cx="5333552" cy="5333553"/>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9" name="Remember to capture the details and emotions.…"/>
          <p:cNvSpPr txBox="1"/>
          <p:nvPr/>
        </p:nvSpPr>
        <p:spPr>
          <a:xfrm>
            <a:off x="1457485" y="1705317"/>
            <a:ext cx="21469030" cy="87840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Remember to capture the details and emotions.</a:t>
            </a:r>
            <a:endParaRPr b="1">
              <a:solidFill>
                <a:srgbClr val="0433FF"/>
              </a:solidFill>
            </a:endParaRPr>
          </a:p>
          <a:p>
            <a:pPr>
              <a:defRPr sz="4800"/>
            </a:pPr>
          </a:p>
          <a:p>
            <a:pPr>
              <a:defRPr sz="4800"/>
            </a:pPr>
            <a:r>
              <a:t>If you are taking photos of a person, consider what they are doing.</a:t>
            </a:r>
          </a:p>
          <a:p>
            <a:pPr>
              <a:defRPr sz="4800"/>
            </a:pPr>
            <a:r>
              <a:t>What is it you need to capture based on their actions?</a:t>
            </a:r>
          </a:p>
          <a:p>
            <a:pPr>
              <a:defRPr sz="4800"/>
            </a:pPr>
            <a:r>
              <a:t>For example, capturing the tear that is on the cheek</a:t>
            </a:r>
          </a:p>
          <a:p>
            <a:pPr>
              <a:defRPr sz="4800"/>
            </a:pPr>
            <a:r>
              <a:t>can make the perfect photo.</a:t>
            </a:r>
          </a:p>
          <a:p>
            <a:pPr>
              <a:defRPr sz="4800"/>
            </a:pPr>
          </a:p>
          <a:p>
            <a:pPr>
              <a:defRPr sz="4800"/>
            </a:pPr>
            <a:r>
              <a:t>Ask yourself - Are they holding something in their hands?</a:t>
            </a:r>
          </a:p>
          <a:p>
            <a:pPr>
              <a:defRPr sz="4800"/>
            </a:pPr>
            <a:r>
              <a:t>Are they talking to somebody else? Are they behind a table?</a:t>
            </a:r>
          </a:p>
          <a:p>
            <a:pPr>
              <a:defRPr sz="4800"/>
            </a:pPr>
            <a:r>
              <a:t>Are they handing out something to someone else?</a:t>
            </a:r>
          </a:p>
          <a:p>
            <a:pPr>
              <a:defRPr sz="4800"/>
            </a:pPr>
            <a:r>
              <a:t>Try to get detail shots of what they are doing,</a:t>
            </a:r>
          </a:p>
          <a:p>
            <a:pPr>
              <a:defRPr sz="4800"/>
            </a:pPr>
            <a:r>
              <a:t>and then try snapping some photos from farther away.</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2" name="For example……"/>
          <p:cNvSpPr txBox="1"/>
          <p:nvPr/>
        </p:nvSpPr>
        <p:spPr>
          <a:xfrm>
            <a:off x="1563856" y="2072672"/>
            <a:ext cx="8979191" cy="7336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For example…</a:t>
            </a:r>
            <a:endParaRPr b="1">
              <a:solidFill>
                <a:srgbClr val="0433FF"/>
              </a:solidFill>
            </a:endParaRPr>
          </a:p>
          <a:p>
            <a:pPr>
              <a:defRPr sz="4800"/>
            </a:pPr>
          </a:p>
          <a:p>
            <a:pPr>
              <a:defRPr sz="4800"/>
            </a:pPr>
            <a:r>
              <a:t>If you are taking pictures of a Grange member filling a bag with food, capture some photos of the member’s hands at work. </a:t>
            </a:r>
          </a:p>
          <a:p>
            <a:pPr>
              <a:defRPr sz="4800"/>
            </a:pPr>
          </a:p>
          <a:p>
            <a:pPr>
              <a:defRPr sz="4800"/>
            </a:pPr>
            <a:r>
              <a:t>Then, back up and take a</a:t>
            </a:r>
          </a:p>
          <a:p>
            <a:pPr>
              <a:defRPr sz="4800"/>
            </a:pPr>
            <a:r>
              <a:t>photo of the entirety of what they are doing. </a:t>
            </a:r>
          </a:p>
        </p:txBody>
      </p:sp>
      <p:pic>
        <p:nvPicPr>
          <p:cNvPr id="223" name="CaptureDetails.jpg" descr="CaptureDetails.jpg"/>
          <p:cNvPicPr>
            <a:picLocks noChangeAspect="1"/>
          </p:cNvPicPr>
          <p:nvPr/>
        </p:nvPicPr>
        <p:blipFill>
          <a:blip r:embed="rId3">
            <a:extLst/>
          </a:blip>
          <a:stretch>
            <a:fillRect/>
          </a:stretch>
        </p:blipFill>
        <p:spPr>
          <a:xfrm>
            <a:off x="11417455" y="1812603"/>
            <a:ext cx="11402688" cy="761664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6" name="Find natural light whenever possible.…"/>
          <p:cNvSpPr txBox="1"/>
          <p:nvPr/>
        </p:nvSpPr>
        <p:spPr>
          <a:xfrm>
            <a:off x="1341874" y="1257749"/>
            <a:ext cx="21700252" cy="9507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Find natural light whenever possible.</a:t>
            </a:r>
            <a:endParaRPr b="1">
              <a:solidFill>
                <a:srgbClr val="0433FF"/>
              </a:solidFill>
            </a:endParaRPr>
          </a:p>
          <a:p>
            <a:pPr>
              <a:defRPr sz="4800"/>
            </a:pPr>
          </a:p>
          <a:p>
            <a:pPr>
              <a:defRPr sz="4800"/>
            </a:pPr>
            <a:r>
              <a:t>Natural light is ideal. You want to try and minimize the yellow or the</a:t>
            </a:r>
          </a:p>
          <a:p>
            <a:pPr>
              <a:defRPr sz="4800"/>
            </a:pPr>
            <a:r>
              <a:t>blue light casts that you're going to get when taking photos inside.</a:t>
            </a:r>
          </a:p>
          <a:p>
            <a:pPr>
              <a:defRPr sz="4800"/>
            </a:pPr>
          </a:p>
          <a:p>
            <a:pPr>
              <a:defRPr sz="4800"/>
            </a:pPr>
            <a:r>
              <a:t>Avoid standing right in bright sunlight since it can cast shadows</a:t>
            </a:r>
          </a:p>
          <a:p>
            <a:pPr>
              <a:defRPr sz="4800"/>
            </a:pPr>
            <a:r>
              <a:t>and force people to squint.</a:t>
            </a:r>
          </a:p>
          <a:p>
            <a:pPr>
              <a:defRPr sz="4800"/>
            </a:pPr>
          </a:p>
          <a:p>
            <a:pPr>
              <a:defRPr sz="4800"/>
            </a:pPr>
            <a:r>
              <a:t>Look for a shady area, perhaps under a tree or beside a building.</a:t>
            </a:r>
          </a:p>
          <a:p>
            <a:pPr>
              <a:defRPr sz="4800"/>
            </a:pPr>
          </a:p>
          <a:p>
            <a:pPr>
              <a:defRPr sz="4800"/>
            </a:pPr>
            <a:r>
              <a:t>When inside, avoid taking photos directly in front of windows,</a:t>
            </a:r>
          </a:p>
          <a:p>
            <a:pPr>
              <a:defRPr sz="4800"/>
            </a:pPr>
            <a:r>
              <a:t>(this is called backlighting), to eliminate darkness and shadows.</a:t>
            </a:r>
          </a:p>
          <a:p>
            <a:pPr>
              <a:defRPr sz="4800"/>
            </a:pPr>
            <a:r>
              <a: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9" name="More on Natural Lighting.…"/>
          <p:cNvSpPr txBox="1"/>
          <p:nvPr/>
        </p:nvSpPr>
        <p:spPr>
          <a:xfrm>
            <a:off x="9159604" y="1820209"/>
            <a:ext cx="13766911" cy="44654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More on Natural Lighting.</a:t>
            </a:r>
            <a:endParaRPr b="1">
              <a:solidFill>
                <a:srgbClr val="0433FF"/>
              </a:solidFill>
            </a:endParaRPr>
          </a:p>
          <a:p>
            <a:pPr>
              <a:defRPr sz="4800"/>
            </a:pPr>
          </a:p>
          <a:p>
            <a:pPr>
              <a:defRPr sz="4800"/>
            </a:pPr>
            <a:r>
              <a:t>Unless you’re going for something artsy</a:t>
            </a:r>
          </a:p>
          <a:p>
            <a:pPr>
              <a:defRPr sz="4800"/>
            </a:pPr>
            <a:r>
              <a:t>like a silhouette, you should generally</a:t>
            </a:r>
          </a:p>
          <a:p>
            <a:pPr>
              <a:defRPr b="1" sz="4800"/>
            </a:pPr>
            <a:r>
              <a:t>never take a photo of people with their</a:t>
            </a:r>
          </a:p>
          <a:p>
            <a:pPr>
              <a:defRPr sz="4800"/>
            </a:pPr>
            <a:r>
              <a:rPr b="1"/>
              <a:t>backs to the main light source.</a:t>
            </a:r>
            <a:r>
              <a:t>  </a:t>
            </a:r>
          </a:p>
        </p:txBody>
      </p:sp>
      <p:pic>
        <p:nvPicPr>
          <p:cNvPr id="230" name="IMG_4346.jpg" descr="IMG_4346.jpg"/>
          <p:cNvPicPr>
            <a:picLocks noChangeAspect="1"/>
          </p:cNvPicPr>
          <p:nvPr/>
        </p:nvPicPr>
        <p:blipFill>
          <a:blip r:embed="rId3">
            <a:extLst/>
          </a:blip>
          <a:stretch>
            <a:fillRect/>
          </a:stretch>
        </p:blipFill>
        <p:spPr>
          <a:xfrm>
            <a:off x="1394146" y="1270000"/>
            <a:ext cx="7421114" cy="5565836"/>
          </a:xfrm>
          <a:prstGeom prst="rect">
            <a:avLst/>
          </a:prstGeom>
          <a:ln w="12700">
            <a:miter lim="400000"/>
          </a:ln>
        </p:spPr>
      </p:pic>
      <p:sp>
        <p:nvSpPr>
          <p:cNvPr id="231" name="This gets rid of so much of the detail in the faces that it’s…"/>
          <p:cNvSpPr txBox="1"/>
          <p:nvPr/>
        </p:nvSpPr>
        <p:spPr>
          <a:xfrm>
            <a:off x="1356295" y="7059790"/>
            <a:ext cx="21671410" cy="51518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This gets rid of so much of the detail in the faces that it’s</a:t>
            </a:r>
          </a:p>
          <a:p>
            <a:pPr>
              <a:defRPr sz="4800"/>
            </a:pPr>
            <a:r>
              <a:t>usually not even worth it to take the photo!</a:t>
            </a:r>
          </a:p>
          <a:p>
            <a:pPr>
              <a:defRPr sz="4800"/>
            </a:pPr>
          </a:p>
          <a:p>
            <a:pPr>
              <a:defRPr sz="4800"/>
            </a:pPr>
            <a:r>
              <a:t>When in this situation, just have the subject turn</a:t>
            </a:r>
          </a:p>
          <a:p>
            <a:pPr>
              <a:defRPr sz="4800"/>
            </a:pPr>
            <a:r>
              <a:t>to face the light (as the photographer,</a:t>
            </a:r>
          </a:p>
          <a:p>
            <a:pPr>
              <a:defRPr sz="4800"/>
            </a:pPr>
            <a:r>
              <a:t>put your back to the light!).</a:t>
            </a:r>
          </a:p>
          <a:p>
            <a:pPr>
              <a:defRPr sz="4800"/>
            </a:pPr>
            <a:r>
              <a:t>It’s that simple.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PhotoQuote.jpg" descr="PhotoQuote.jpg"/>
          <p:cNvPicPr>
            <a:picLocks noChangeAspect="1"/>
          </p:cNvPicPr>
          <p:nvPr/>
        </p:nvPicPr>
        <p:blipFill>
          <a:blip r:embed="rId2">
            <a:extLst/>
          </a:blip>
          <a:stretch>
            <a:fillRect/>
          </a:stretch>
        </p:blipFill>
        <p:spPr>
          <a:xfrm>
            <a:off x="6561566" y="237233"/>
            <a:ext cx="11260868" cy="13241535"/>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34" name="Another Lighting Tip.…"/>
          <p:cNvSpPr txBox="1"/>
          <p:nvPr/>
        </p:nvSpPr>
        <p:spPr>
          <a:xfrm>
            <a:off x="1590975" y="1419281"/>
            <a:ext cx="12873579" cy="51645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Another Lighting Tip.</a:t>
            </a:r>
            <a:endParaRPr b="1">
              <a:solidFill>
                <a:srgbClr val="0433FF"/>
              </a:solidFill>
            </a:endParaRPr>
          </a:p>
          <a:p>
            <a:pPr>
              <a:defRPr sz="4800"/>
            </a:pPr>
          </a:p>
          <a:p>
            <a:pPr>
              <a:defRPr sz="4800"/>
            </a:pPr>
            <a:r>
              <a:t>If you are taking photos of an event and</a:t>
            </a:r>
          </a:p>
          <a:p>
            <a:pPr>
              <a:defRPr sz="4800"/>
            </a:pPr>
            <a:r>
              <a:t>the lighting isn’t good, ask your subject to take some quick photos after the event in a location that offers better lighting, like outside,</a:t>
            </a:r>
          </a:p>
          <a:p>
            <a:pPr>
              <a:defRPr sz="4800"/>
            </a:pPr>
            <a:r>
              <a:t>or near the building and sign.  </a:t>
            </a:r>
          </a:p>
        </p:txBody>
      </p:sp>
      <p:pic>
        <p:nvPicPr>
          <p:cNvPr id="235" name="NaturalLight.jpg" descr="NaturalLight.jpg"/>
          <p:cNvPicPr>
            <a:picLocks noChangeAspect="1"/>
          </p:cNvPicPr>
          <p:nvPr/>
        </p:nvPicPr>
        <p:blipFill>
          <a:blip r:embed="rId3">
            <a:extLst/>
          </a:blip>
          <a:stretch>
            <a:fillRect/>
          </a:stretch>
        </p:blipFill>
        <p:spPr>
          <a:xfrm>
            <a:off x="15235921" y="1291404"/>
            <a:ext cx="7746799" cy="5164533"/>
          </a:xfrm>
          <a:prstGeom prst="rect">
            <a:avLst/>
          </a:prstGeom>
          <a:ln w="12700">
            <a:miter lim="400000"/>
          </a:ln>
        </p:spPr>
      </p:pic>
      <p:sp>
        <p:nvSpPr>
          <p:cNvPr id="236" name="For example, you might not necessarily need a picture of the person speaking at a podium under bright fluorescent lights, but having a great picture of that person somewhere in a better location could be valuable.…"/>
          <p:cNvSpPr txBox="1"/>
          <p:nvPr/>
        </p:nvSpPr>
        <p:spPr>
          <a:xfrm>
            <a:off x="1356295" y="7145408"/>
            <a:ext cx="21671410" cy="51518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For example, you might not necessarily need a picture of the person speaking at a podium under bright fluorescent lights, but having a great picture of that person somewhere in a better location could be valuable.</a:t>
            </a:r>
          </a:p>
          <a:p>
            <a:pPr>
              <a:defRPr sz="4800"/>
            </a:pPr>
          </a:p>
          <a:p>
            <a:pPr>
              <a:defRPr sz="4800"/>
            </a:pPr>
            <a:r>
              <a:t>Unless there’s no other option for </a:t>
            </a:r>
          </a:p>
          <a:p>
            <a:pPr>
              <a:defRPr sz="4800"/>
            </a:pPr>
            <a:r>
              <a:t>light, you should usually avoid</a:t>
            </a:r>
          </a:p>
          <a:p>
            <a:pPr>
              <a:defRPr sz="4800"/>
            </a:pPr>
            <a:r>
              <a:t>using your phone’s flash.</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39" name="Get Creative.…"/>
          <p:cNvSpPr txBox="1"/>
          <p:nvPr/>
        </p:nvSpPr>
        <p:spPr>
          <a:xfrm>
            <a:off x="7934043" y="1634824"/>
            <a:ext cx="15040937" cy="73362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Get Creative.</a:t>
            </a:r>
            <a:endParaRPr b="1">
              <a:solidFill>
                <a:srgbClr val="0433FF"/>
              </a:solidFill>
            </a:endParaRPr>
          </a:p>
          <a:p>
            <a:pPr>
              <a:defRPr sz="4800"/>
            </a:pPr>
          </a:p>
          <a:p>
            <a:pPr>
              <a:defRPr sz="4800"/>
            </a:pPr>
            <a:r>
              <a:t>Don’t be afraid to get creative, and have some fun too. Create innovative photo opportunities.  Set-up a red carpet entrance for your Awards Night and take photos of your members as they enter.  Take pet photos with Santa at Christmas.  Set-up a photo booth at your Fair or Picnic. Have a collector's night and take photos of each member with their collection.  The possibilities are endless.  </a:t>
            </a:r>
          </a:p>
        </p:txBody>
      </p:sp>
      <p:pic>
        <p:nvPicPr>
          <p:cNvPr id="240" name="CreativePhotos.jpg" descr="CreativePhotos.jpg"/>
          <p:cNvPicPr>
            <a:picLocks noChangeAspect="1"/>
          </p:cNvPicPr>
          <p:nvPr/>
        </p:nvPicPr>
        <p:blipFill>
          <a:blip r:embed="rId3">
            <a:extLst/>
          </a:blip>
          <a:stretch>
            <a:fillRect/>
          </a:stretch>
        </p:blipFill>
        <p:spPr>
          <a:xfrm>
            <a:off x="1370918" y="1214069"/>
            <a:ext cx="6138915" cy="9196093"/>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43" name="Do Something Unexpected.…"/>
          <p:cNvSpPr txBox="1"/>
          <p:nvPr/>
        </p:nvSpPr>
        <p:spPr>
          <a:xfrm>
            <a:off x="1416781" y="1318538"/>
            <a:ext cx="11954767" cy="66123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Do Something Unexpected.</a:t>
            </a:r>
            <a:endParaRPr b="1">
              <a:solidFill>
                <a:srgbClr val="0433FF"/>
              </a:solidFill>
            </a:endParaRPr>
          </a:p>
          <a:p>
            <a:pPr>
              <a:defRPr sz="4800"/>
            </a:pPr>
          </a:p>
          <a:p>
            <a:pPr>
              <a:defRPr sz="4800"/>
            </a:pPr>
            <a:r>
              <a:t>Don’t feel limited to hard and fast photography rules; they are simply guidelines to help enhance your image. Investing more time and thought into your images can greatly influence someone’s perception of your Grange, its professionalism, and story. </a:t>
            </a:r>
          </a:p>
        </p:txBody>
      </p:sp>
      <p:sp>
        <p:nvSpPr>
          <p:cNvPr id="244" name="Use quality, compelling photos on your Facebook, Instagram, other social media, and website that move potential supporters…"/>
          <p:cNvSpPr txBox="1"/>
          <p:nvPr/>
        </p:nvSpPr>
        <p:spPr>
          <a:xfrm>
            <a:off x="1356295" y="8781567"/>
            <a:ext cx="21671410" cy="22562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Use quality, compelling photos on your Facebook, Instagram, other social media, and website that move potential supporters</a:t>
            </a:r>
          </a:p>
          <a:p>
            <a:pPr>
              <a:defRPr sz="4800"/>
            </a:pPr>
            <a:r>
              <a:t>and new members to action.</a:t>
            </a:r>
          </a:p>
        </p:txBody>
      </p:sp>
      <p:pic>
        <p:nvPicPr>
          <p:cNvPr id="245" name="UnexpectedVolunteer.jpg" descr="UnexpectedVolunteer.jpg"/>
          <p:cNvPicPr>
            <a:picLocks noChangeAspect="1"/>
          </p:cNvPicPr>
          <p:nvPr/>
        </p:nvPicPr>
        <p:blipFill>
          <a:blip r:embed="rId3">
            <a:extLst/>
          </a:blip>
          <a:stretch>
            <a:fillRect/>
          </a:stretch>
        </p:blipFill>
        <p:spPr>
          <a:xfrm>
            <a:off x="13549845" y="1367961"/>
            <a:ext cx="9400482" cy="6269409"/>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48" name="Be steady and think of the focus.…"/>
          <p:cNvSpPr txBox="1"/>
          <p:nvPr/>
        </p:nvSpPr>
        <p:spPr>
          <a:xfrm>
            <a:off x="11023578" y="2052424"/>
            <a:ext cx="11885813" cy="80601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Be steady and think of the focus.</a:t>
            </a:r>
            <a:endParaRPr b="1">
              <a:solidFill>
                <a:srgbClr val="0433FF"/>
              </a:solidFill>
            </a:endParaRPr>
          </a:p>
          <a:p>
            <a:pPr>
              <a:defRPr sz="4800"/>
            </a:pPr>
          </a:p>
          <a:p>
            <a:pPr>
              <a:defRPr sz="4800"/>
            </a:pPr>
            <a:r>
              <a:t>Shaky hands are just as bad for phone images (especially in low light) as they are for larger cameras. </a:t>
            </a:r>
          </a:p>
          <a:p>
            <a:pPr>
              <a:defRPr sz="4800"/>
            </a:pPr>
          </a:p>
          <a:p>
            <a:pPr>
              <a:defRPr sz="4800"/>
            </a:pPr>
            <a:r>
              <a:t>When in doubt, take multiple photos</a:t>
            </a:r>
          </a:p>
          <a:p>
            <a:pPr>
              <a:defRPr sz="4800"/>
            </a:pPr>
            <a:r>
              <a:t>or even a burst.  Try to rest your arm</a:t>
            </a:r>
          </a:p>
          <a:p>
            <a:pPr>
              <a:defRPr sz="4800"/>
            </a:pPr>
            <a:r>
              <a:t>on a surface for balance,</a:t>
            </a:r>
          </a:p>
          <a:p>
            <a:pPr>
              <a:defRPr sz="4800"/>
            </a:pPr>
            <a:r>
              <a:t>or use a tripod or monopod.  </a:t>
            </a:r>
          </a:p>
          <a:p>
            <a:pPr>
              <a:defRPr sz="4800"/>
            </a:pPr>
            <a:r>
              <a:t> </a:t>
            </a:r>
          </a:p>
        </p:txBody>
      </p:sp>
      <p:pic>
        <p:nvPicPr>
          <p:cNvPr id="249" name="Steady.jpg" descr="Steady.jpg"/>
          <p:cNvPicPr>
            <a:picLocks noChangeAspect="1"/>
          </p:cNvPicPr>
          <p:nvPr/>
        </p:nvPicPr>
        <p:blipFill>
          <a:blip r:embed="rId3">
            <a:extLst/>
          </a:blip>
          <a:stretch>
            <a:fillRect/>
          </a:stretch>
        </p:blipFill>
        <p:spPr>
          <a:xfrm>
            <a:off x="1640012" y="1347341"/>
            <a:ext cx="8797827" cy="8066163"/>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2" name="Ask permission.…"/>
          <p:cNvSpPr txBox="1"/>
          <p:nvPr/>
        </p:nvSpPr>
        <p:spPr>
          <a:xfrm>
            <a:off x="1341874" y="2050143"/>
            <a:ext cx="21700252" cy="8060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Ask permission.</a:t>
            </a:r>
            <a:endParaRPr b="1">
              <a:solidFill>
                <a:srgbClr val="0433FF"/>
              </a:solidFill>
            </a:endParaRPr>
          </a:p>
          <a:p>
            <a:pPr>
              <a:defRPr sz="4800"/>
            </a:pPr>
          </a:p>
          <a:p>
            <a:pPr>
              <a:defRPr sz="4800"/>
            </a:pPr>
            <a:r>
              <a:t>Most people who attend events and functions expect a photographer</a:t>
            </a:r>
          </a:p>
          <a:p>
            <a:pPr>
              <a:defRPr sz="4800"/>
            </a:pPr>
            <a:r>
              <a:t>to be there, and understand that the photographer will be actively</a:t>
            </a:r>
          </a:p>
          <a:p>
            <a:pPr>
              <a:defRPr sz="4800"/>
            </a:pPr>
            <a:r>
              <a:t>taking photos.  But, not everyone is comfortable in having their photos</a:t>
            </a:r>
          </a:p>
          <a:p>
            <a:pPr>
              <a:defRPr sz="4800"/>
            </a:pPr>
            <a:r>
              <a:t>taken and thus put out for the public to see.  One way to assure that</a:t>
            </a:r>
          </a:p>
          <a:p>
            <a:pPr>
              <a:defRPr sz="4800"/>
            </a:pPr>
            <a:r>
              <a:t>this is ok is to have the person sign a photo consent form.</a:t>
            </a:r>
          </a:p>
          <a:p>
            <a:pPr>
              <a:defRPr sz="4800"/>
            </a:pPr>
            <a:r>
              <a:t>(Consent forms are available from the public relations committee.)</a:t>
            </a:r>
          </a:p>
          <a:p>
            <a:pPr>
              <a:defRPr sz="4800"/>
            </a:pPr>
            <a:r>
              <a:t>We realize that this is not always practical, so public rules and</a:t>
            </a:r>
          </a:p>
          <a:p>
            <a:pPr>
              <a:defRPr sz="4800"/>
            </a:pPr>
            <a:r>
              <a:t>photographer's constitutional rights often apply. But it is always</a:t>
            </a:r>
          </a:p>
          <a:p>
            <a:pPr>
              <a:defRPr sz="4800"/>
            </a:pPr>
            <a:r>
              <a:t>good to ask before photographing the subject.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5" name="Public Spaces Rights.…"/>
          <p:cNvSpPr txBox="1"/>
          <p:nvPr/>
        </p:nvSpPr>
        <p:spPr>
          <a:xfrm>
            <a:off x="1570893" y="1633448"/>
            <a:ext cx="11936852" cy="37167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Public Spaces Rights.</a:t>
            </a:r>
            <a:endParaRPr b="1">
              <a:solidFill>
                <a:srgbClr val="0433FF"/>
              </a:solidFill>
            </a:endParaRPr>
          </a:p>
          <a:p>
            <a:pPr>
              <a:defRPr sz="4800"/>
            </a:pPr>
          </a:p>
          <a:p>
            <a:pPr>
              <a:defRPr sz="4800"/>
            </a:pPr>
            <a:r>
              <a:t>When you host an event at your</a:t>
            </a:r>
          </a:p>
          <a:p>
            <a:pPr>
              <a:defRPr sz="4800"/>
            </a:pPr>
            <a:r>
              <a:t>Grange Hall that is open to the public,</a:t>
            </a:r>
          </a:p>
          <a:p>
            <a:pPr>
              <a:defRPr sz="4800"/>
            </a:pPr>
            <a:r>
              <a:t>then public spaces rights apply.</a:t>
            </a:r>
          </a:p>
        </p:txBody>
      </p:sp>
      <p:pic>
        <p:nvPicPr>
          <p:cNvPr id="256" name="FairCanning.jpg" descr="FairCanning.jpg"/>
          <p:cNvPicPr>
            <a:picLocks noChangeAspect="1"/>
          </p:cNvPicPr>
          <p:nvPr/>
        </p:nvPicPr>
        <p:blipFill>
          <a:blip r:embed="rId3">
            <a:extLst/>
          </a:blip>
          <a:stretch>
            <a:fillRect/>
          </a:stretch>
        </p:blipFill>
        <p:spPr>
          <a:xfrm>
            <a:off x="14510585" y="1277848"/>
            <a:ext cx="8432323" cy="4427932"/>
          </a:xfrm>
          <a:prstGeom prst="rect">
            <a:avLst/>
          </a:prstGeom>
          <a:ln w="12700">
            <a:miter lim="400000"/>
          </a:ln>
        </p:spPr>
      </p:pic>
      <p:sp>
        <p:nvSpPr>
          <p:cNvPr id="257" name="&quot;It is generally permissible for people to take photographs at any public place or any private place that they own or rent. It is legal to photograph or videotape anything and anyone on any public property, within reasonable community standards. Photogra"/>
          <p:cNvSpPr txBox="1"/>
          <p:nvPr/>
        </p:nvSpPr>
        <p:spPr>
          <a:xfrm>
            <a:off x="1553317" y="6167941"/>
            <a:ext cx="21277365" cy="4427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800"/>
            </a:lvl1pPr>
          </a:lstStyle>
          <a:p>
            <a:pPr/>
            <a:r>
              <a:t>"It is generally permissible for people to take photographs at any public place or any private place that they own or rent. It is legal to photograph or videotape anything and anyone on any public property, within reasonable community standards. Photographing or videotaping a location or an attraction, when that location is opened to the public, whether publicly or privately owned, is considered legal."</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0" name="More from the ACLU:…"/>
          <p:cNvSpPr txBox="1"/>
          <p:nvPr/>
        </p:nvSpPr>
        <p:spPr>
          <a:xfrm>
            <a:off x="1587565" y="2817066"/>
            <a:ext cx="9903805" cy="8047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More from the ACLU:</a:t>
            </a:r>
          </a:p>
          <a:p>
            <a:pPr>
              <a:defRPr sz="4800"/>
            </a:pPr>
            <a:r>
              <a:t>”When in public spaces where you are lawfully present you have the right to photograph/video anything that is in plain view. That includes pictures of federal buildings, transportation facilities, and police. Such photography is a form of public oversight over the government and is important in a free society." </a:t>
            </a:r>
          </a:p>
        </p:txBody>
      </p:sp>
      <p:sp>
        <p:nvSpPr>
          <p:cNvPr id="261" name="Public Spaces Rights."/>
          <p:cNvSpPr txBox="1"/>
          <p:nvPr/>
        </p:nvSpPr>
        <p:spPr>
          <a:xfrm>
            <a:off x="1587873" y="1797285"/>
            <a:ext cx="9903188" cy="820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solidFill>
                  <a:srgbClr val="0433FF"/>
                </a:solidFill>
              </a:defRPr>
            </a:lvl1pPr>
          </a:lstStyle>
          <a:p>
            <a:pPr>
              <a:defRPr b="0">
                <a:solidFill>
                  <a:srgbClr val="5E5E5E"/>
                </a:solidFill>
              </a:defRPr>
            </a:pPr>
            <a:r>
              <a:rPr b="1">
                <a:solidFill>
                  <a:srgbClr val="0433FF"/>
                </a:solidFill>
              </a:rPr>
              <a:t>Public Spaces Rights.</a:t>
            </a:r>
          </a:p>
        </p:txBody>
      </p:sp>
      <p:pic>
        <p:nvPicPr>
          <p:cNvPr id="262" name="Grilling-Picnic-Area_3-1-768x511.jpg" descr="Grilling-Picnic-Area_3-1-768x511.jpg"/>
          <p:cNvPicPr>
            <a:picLocks noChangeAspect="1"/>
          </p:cNvPicPr>
          <p:nvPr/>
        </p:nvPicPr>
        <p:blipFill>
          <a:blip r:embed="rId3">
            <a:extLst/>
          </a:blip>
          <a:stretch>
            <a:fillRect/>
          </a:stretch>
        </p:blipFill>
        <p:spPr>
          <a:xfrm>
            <a:off x="11932641" y="1582576"/>
            <a:ext cx="10862575" cy="7227573"/>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5" name="Signage.…"/>
          <p:cNvSpPr txBox="1"/>
          <p:nvPr/>
        </p:nvSpPr>
        <p:spPr>
          <a:xfrm>
            <a:off x="6038163" y="1413574"/>
            <a:ext cx="16854105" cy="37167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Signage.</a:t>
            </a:r>
            <a:endParaRPr b="1">
              <a:solidFill>
                <a:srgbClr val="0433FF"/>
              </a:solidFill>
            </a:endParaRPr>
          </a:p>
          <a:p>
            <a:pPr>
              <a:defRPr sz="4800"/>
            </a:pPr>
          </a:p>
          <a:p>
            <a:pPr>
              <a:defRPr sz="4800"/>
            </a:pPr>
            <a:r>
              <a:t>One action that Granges may want to consider is to</a:t>
            </a:r>
          </a:p>
          <a:p>
            <a:pPr>
              <a:defRPr sz="4800"/>
            </a:pPr>
            <a:r>
              <a:t>post a sign that is easily visible in the hall/location</a:t>
            </a:r>
          </a:p>
          <a:p>
            <a:pPr>
              <a:defRPr sz="4800"/>
            </a:pPr>
            <a:r>
              <a:t>that states the following:</a:t>
            </a:r>
          </a:p>
        </p:txBody>
      </p:sp>
      <p:pic>
        <p:nvPicPr>
          <p:cNvPr id="266" name="permission_sign_all.png" descr="permission_sign_all.png"/>
          <p:cNvPicPr>
            <a:picLocks noChangeAspect="1"/>
          </p:cNvPicPr>
          <p:nvPr/>
        </p:nvPicPr>
        <p:blipFill>
          <a:blip r:embed="rId3">
            <a:extLst/>
          </a:blip>
          <a:stretch>
            <a:fillRect/>
          </a:stretch>
        </p:blipFill>
        <p:spPr>
          <a:xfrm>
            <a:off x="1388339" y="1273836"/>
            <a:ext cx="3731893" cy="3733393"/>
          </a:xfrm>
          <a:prstGeom prst="rect">
            <a:avLst/>
          </a:prstGeom>
          <a:ln w="12700">
            <a:miter lim="400000"/>
          </a:ln>
        </p:spPr>
      </p:pic>
      <p:sp>
        <p:nvSpPr>
          <p:cNvPr id="267" name="&quot;You could be famous!  Cameras may be in use Outdoors and Indoors on these premises.  Photography and Filming may be present. By entering you understand and consent that you may appear on camera and that the reproduction and use of your photograph, image"/>
          <p:cNvSpPr txBox="1"/>
          <p:nvPr/>
        </p:nvSpPr>
        <p:spPr>
          <a:xfrm>
            <a:off x="1356295" y="5458903"/>
            <a:ext cx="21671410" cy="65996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"You could be famous!  Cameras may be in use Outdoors and Indoors on these premises.  Photography and Filming may be present. By entering you understand and consent that you may appear on camera and that the reproduction and use of your photograph, image, voice thereof, either in whole or in part, may be used by ____________ Grange, the Connecticut State Grange, and the National Grange for any and all advertising, trade or art purposes, without limitation</a:t>
            </a:r>
          </a:p>
          <a:p>
            <a:pPr>
              <a:defRPr sz="4800"/>
            </a:pPr>
            <a:r>
              <a:t>or reservation.</a:t>
            </a:r>
          </a:p>
          <a:p>
            <a:pPr>
              <a:defRPr sz="4800"/>
            </a:pPr>
            <a:r>
              <a:t>Thank you for your support."</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0" name="Prioritize good resolution.…"/>
          <p:cNvSpPr txBox="1"/>
          <p:nvPr/>
        </p:nvSpPr>
        <p:spPr>
          <a:xfrm>
            <a:off x="14087625" y="1452794"/>
            <a:ext cx="8731289" cy="66123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Prioritize good resolution.</a:t>
            </a:r>
            <a:endParaRPr b="1">
              <a:solidFill>
                <a:srgbClr val="0433FF"/>
              </a:solidFill>
            </a:endParaRPr>
          </a:p>
          <a:p>
            <a:pPr>
              <a:defRPr sz="4800"/>
            </a:pPr>
          </a:p>
          <a:p>
            <a:pPr>
              <a:defRPr sz="4800"/>
            </a:pPr>
            <a:r>
              <a:t>Make sure to always use the largest photo size setting when posting online or texting or emailing photos to others.  Images scale from large to small gracefully, but not necessarily from small to large.</a:t>
            </a:r>
          </a:p>
        </p:txBody>
      </p:sp>
      <p:sp>
        <p:nvSpPr>
          <p:cNvPr id="271" name="And only put 2 or 3 photos together at one time when transferring pictures…"/>
          <p:cNvSpPr txBox="1"/>
          <p:nvPr/>
        </p:nvSpPr>
        <p:spPr>
          <a:xfrm>
            <a:off x="1356295" y="8588498"/>
            <a:ext cx="21671410" cy="37040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And only put 2 or 3 photos together at one time when transferring pictures</a:t>
            </a:r>
          </a:p>
          <a:p>
            <a:pPr>
              <a:defRPr sz="4800"/>
            </a:pPr>
            <a:r>
              <a:t>to other people via email or text to ensure delivery.</a:t>
            </a:r>
          </a:p>
          <a:p>
            <a:pPr>
              <a:defRPr sz="4800"/>
            </a:pPr>
            <a:r>
              <a:t>(Send a series of multiple</a:t>
            </a:r>
          </a:p>
          <a:p>
            <a:pPr>
              <a:defRPr sz="4800"/>
            </a:pPr>
            <a:r>
              <a:t>texts/emails when you have</a:t>
            </a:r>
          </a:p>
          <a:p>
            <a:pPr>
              <a:defRPr sz="4800"/>
            </a:pPr>
            <a:r>
              <a:t>a lot of photos to send.)</a:t>
            </a:r>
          </a:p>
        </p:txBody>
      </p:sp>
      <p:pic>
        <p:nvPicPr>
          <p:cNvPr id="272" name="resolution.jpg" descr="resolution.jpg"/>
          <p:cNvPicPr>
            <a:picLocks noChangeAspect="1"/>
          </p:cNvPicPr>
          <p:nvPr/>
        </p:nvPicPr>
        <p:blipFill>
          <a:blip r:embed="rId3">
            <a:extLst/>
          </a:blip>
          <a:stretch>
            <a:fillRect/>
          </a:stretch>
        </p:blipFill>
        <p:spPr>
          <a:xfrm>
            <a:off x="1623887" y="1668079"/>
            <a:ext cx="11938001" cy="570230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5" name="Experiment and Practice.…"/>
          <p:cNvSpPr txBox="1"/>
          <p:nvPr/>
        </p:nvSpPr>
        <p:spPr>
          <a:xfrm>
            <a:off x="1759253" y="2453026"/>
            <a:ext cx="16094285" cy="44406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Experiment and Practice.</a:t>
            </a:r>
            <a:endParaRPr b="1">
              <a:solidFill>
                <a:srgbClr val="0433FF"/>
              </a:solidFill>
            </a:endParaRPr>
          </a:p>
          <a:p>
            <a:pPr>
              <a:defRPr sz="4800"/>
            </a:pPr>
          </a:p>
          <a:p>
            <a:pPr>
              <a:defRPr sz="4800"/>
            </a:pPr>
            <a:r>
              <a:t>Whether you’re just starting out with photography or a phone photo expert, practice and experiment to get</a:t>
            </a:r>
          </a:p>
          <a:p>
            <a:pPr>
              <a:defRPr sz="4800"/>
            </a:pPr>
            <a:r>
              <a:t>better and become more comfortable</a:t>
            </a:r>
          </a:p>
          <a:p>
            <a:pPr>
              <a:defRPr sz="4800"/>
            </a:pPr>
            <a:r>
              <a:t>with the photo process.</a:t>
            </a:r>
          </a:p>
        </p:txBody>
      </p:sp>
      <p:sp>
        <p:nvSpPr>
          <p:cNvPr id="276" name="The more you actually get out there and start taking photos of things…"/>
          <p:cNvSpPr txBox="1"/>
          <p:nvPr/>
        </p:nvSpPr>
        <p:spPr>
          <a:xfrm>
            <a:off x="1356295" y="8072436"/>
            <a:ext cx="21671410" cy="4427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The more you actually get out there and start taking photos of things</a:t>
            </a:r>
          </a:p>
          <a:p>
            <a:pPr>
              <a:defRPr sz="4800"/>
            </a:pPr>
            <a:r>
              <a:t>that interest you, your Grange events, and your members too, the more experience you’ll gain. Have fun and enjoy the process</a:t>
            </a:r>
          </a:p>
          <a:p>
            <a:pPr>
              <a:defRPr sz="4800"/>
            </a:pPr>
            <a:r>
              <a:t>while learning more about what</a:t>
            </a:r>
          </a:p>
          <a:p>
            <a:pPr>
              <a:defRPr sz="4800"/>
            </a:pPr>
            <a:r>
              <a:t>makes a good photo.</a:t>
            </a:r>
          </a:p>
        </p:txBody>
      </p:sp>
      <p:pic>
        <p:nvPicPr>
          <p:cNvPr id="277" name="CreativePhotos.jpg" descr="CreativePhotos.jpg"/>
          <p:cNvPicPr>
            <a:picLocks noChangeAspect="1"/>
          </p:cNvPicPr>
          <p:nvPr/>
        </p:nvPicPr>
        <p:blipFill>
          <a:blip r:embed="rId3">
            <a:extLst/>
          </a:blip>
          <a:stretch>
            <a:fillRect/>
          </a:stretch>
        </p:blipFill>
        <p:spPr>
          <a:xfrm>
            <a:off x="18545885" y="1385151"/>
            <a:ext cx="4230038" cy="633659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60" name="Intro.jpg" descr="Intro.jpg"/>
          <p:cNvPicPr>
            <a:picLocks noChangeAspect="1"/>
          </p:cNvPicPr>
          <p:nvPr/>
        </p:nvPicPr>
        <p:blipFill>
          <a:blip r:embed="rId3">
            <a:extLst/>
          </a:blip>
          <a:stretch>
            <a:fillRect/>
          </a:stretch>
        </p:blipFill>
        <p:spPr>
          <a:xfrm>
            <a:off x="12549769" y="2181831"/>
            <a:ext cx="10426894" cy="6951263"/>
          </a:xfrm>
          <a:prstGeom prst="rect">
            <a:avLst/>
          </a:prstGeom>
          <a:ln w="12700">
            <a:miter lim="400000"/>
          </a:ln>
        </p:spPr>
      </p:pic>
      <p:sp>
        <p:nvSpPr>
          <p:cNvPr id="161" name="Grange's have limited budgets,…"/>
          <p:cNvSpPr txBox="1"/>
          <p:nvPr/>
        </p:nvSpPr>
        <p:spPr>
          <a:xfrm>
            <a:off x="1422535" y="2127093"/>
            <a:ext cx="10832679" cy="73235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Grange's have limited budgets,</a:t>
            </a:r>
          </a:p>
          <a:p>
            <a:pPr>
              <a:defRPr sz="4800"/>
            </a:pPr>
            <a:r>
              <a:t>so hiring a photographer to</a:t>
            </a:r>
          </a:p>
          <a:p>
            <a:pPr>
              <a:defRPr sz="4800"/>
            </a:pPr>
            <a:r>
              <a:t>document your events and</a:t>
            </a:r>
          </a:p>
          <a:p>
            <a:pPr>
              <a:defRPr sz="4800"/>
            </a:pPr>
            <a:r>
              <a:t>meetings is out of the question. </a:t>
            </a:r>
          </a:p>
          <a:p>
            <a:pPr>
              <a:defRPr sz="4800"/>
            </a:pPr>
          </a:p>
          <a:p>
            <a:pPr>
              <a:defRPr sz="4800"/>
            </a:pPr>
            <a:r>
              <a:t>Yet there are numerous people</a:t>
            </a:r>
          </a:p>
          <a:p>
            <a:pPr>
              <a:defRPr sz="4800"/>
            </a:pPr>
            <a:r>
              <a:t>who are currently attending your meetings and events who</a:t>
            </a:r>
          </a:p>
          <a:p>
            <a:pPr>
              <a:defRPr sz="4800"/>
            </a:pPr>
            <a:r>
              <a:t>already have photo capabilities</a:t>
            </a:r>
          </a:p>
          <a:p>
            <a:pPr>
              <a:defRPr sz="4800"/>
            </a:pPr>
            <a:r>
              <a:t>right in their hands.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Photography-Quotes_anonymous.png.jpeg" descr="Photography-Quotes_anonymous.png.jpeg"/>
          <p:cNvPicPr>
            <a:picLocks noChangeAspect="1"/>
          </p:cNvPicPr>
          <p:nvPr/>
        </p:nvPicPr>
        <p:blipFill>
          <a:blip r:embed="rId2">
            <a:extLst/>
          </a:blip>
          <a:stretch>
            <a:fillRect/>
          </a:stretch>
        </p:blipFill>
        <p:spPr>
          <a:xfrm>
            <a:off x="2952556" y="323894"/>
            <a:ext cx="18478888" cy="13093612"/>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82" name="@2022 Connecticut State Grange"/>
          <p:cNvSpPr txBox="1"/>
          <p:nvPr/>
        </p:nvSpPr>
        <p:spPr>
          <a:xfrm>
            <a:off x="1152465" y="8474122"/>
            <a:ext cx="22079070" cy="63697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defRPr b="1" sz="3600">
                <a:solidFill>
                  <a:srgbClr val="000000"/>
                </a:solidFill>
              </a:defRPr>
            </a:lvl1pPr>
          </a:lstStyle>
          <a:p>
            <a:pPr/>
            <a:r>
              <a:t>@2022 Connecticut State Grange</a:t>
            </a:r>
          </a:p>
        </p:txBody>
      </p:sp>
      <p:sp>
        <p:nvSpPr>
          <p:cNvPr id="283" name="Connecticut State Grange Virtual Social Hour…"/>
          <p:cNvSpPr txBox="1"/>
          <p:nvPr/>
        </p:nvSpPr>
        <p:spPr>
          <a:xfrm>
            <a:off x="1152465" y="5165346"/>
            <a:ext cx="22079070" cy="180858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defRPr b="1" sz="4800">
                <a:solidFill>
                  <a:srgbClr val="000000"/>
                </a:solidFill>
              </a:defRPr>
            </a:pPr>
            <a:r>
              <a:t>Connecticut State Grange Virtual Social Hour</a:t>
            </a:r>
          </a:p>
          <a:p>
            <a:pPr defTabSz="825500">
              <a:defRPr b="1" sz="4800">
                <a:solidFill>
                  <a:srgbClr val="000000"/>
                </a:solidFill>
              </a:defRPr>
            </a:pPr>
            <a:r>
              <a:t>May, 2022</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100%"/>
          <p:cNvSpPr txBox="1"/>
          <p:nvPr>
            <p:ph type="body" idx="1"/>
          </p:nvPr>
        </p:nvSpPr>
        <p:spPr>
          <a:prstGeom prst="rect">
            <a:avLst/>
          </a:prstGeom>
        </p:spPr>
        <p:txBody>
          <a:bodyPr/>
          <a:lstStyle/>
          <a:p>
            <a:pPr/>
          </a:p>
        </p:txBody>
      </p:sp>
      <p:sp>
        <p:nvSpPr>
          <p:cNvPr id="164" name="Fact information"/>
          <p:cNvSpPr txBox="1"/>
          <p:nvPr>
            <p:ph type="body" idx="21"/>
          </p:nvPr>
        </p:nvSpPr>
        <p:spPr>
          <a:prstGeom prst="rect">
            <a:avLst/>
          </a:prstGeom>
        </p:spPr>
        <p:txBody>
          <a:bodyPr/>
          <a:lstStyle/>
          <a:p>
            <a:pPr/>
          </a:p>
        </p:txBody>
      </p:sp>
      <p:pic>
        <p:nvPicPr>
          <p:cNvPr id="165"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6" name="Tips for capturing…"/>
          <p:cNvSpPr txBox="1"/>
          <p:nvPr/>
        </p:nvSpPr>
        <p:spPr>
          <a:xfrm>
            <a:off x="1206500" y="1264287"/>
            <a:ext cx="21971000" cy="72415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nSpc>
                <a:spcPct val="80000"/>
              </a:lnSpc>
              <a:defRPr b="1" spc="-150" sz="15000">
                <a:solidFill>
                  <a:srgbClr val="000000"/>
                </a:solidFill>
              </a:defRPr>
            </a:pPr>
            <a:r>
              <a:t>Tips for capturing</a:t>
            </a:r>
          </a:p>
          <a:p>
            <a:pPr>
              <a:lnSpc>
                <a:spcPct val="80000"/>
              </a:lnSpc>
              <a:defRPr b="1" spc="-150" sz="15000">
                <a:solidFill>
                  <a:srgbClr val="000000"/>
                </a:solidFill>
              </a:defRPr>
            </a:pPr>
            <a:r>
              <a:t>great Grange photos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69" name="shutterstock_167350049.jpg" descr="shutterstock_167350049.jpg"/>
          <p:cNvPicPr>
            <a:picLocks noChangeAspect="1"/>
          </p:cNvPicPr>
          <p:nvPr/>
        </p:nvPicPr>
        <p:blipFill>
          <a:blip r:embed="rId3">
            <a:extLst/>
          </a:blip>
          <a:stretch>
            <a:fillRect/>
          </a:stretch>
        </p:blipFill>
        <p:spPr>
          <a:xfrm>
            <a:off x="1545662" y="3518756"/>
            <a:ext cx="7744796" cy="5250971"/>
          </a:xfrm>
          <a:prstGeom prst="rect">
            <a:avLst/>
          </a:prstGeom>
          <a:ln w="12700">
            <a:miter lim="400000"/>
          </a:ln>
        </p:spPr>
      </p:pic>
      <p:sp>
        <p:nvSpPr>
          <p:cNvPr id="170" name="Plan ahead.  Whether you are taking photos…"/>
          <p:cNvSpPr txBox="1"/>
          <p:nvPr/>
        </p:nvSpPr>
        <p:spPr>
          <a:xfrm>
            <a:off x="9678362" y="1833669"/>
            <a:ext cx="13433211" cy="73362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Plan ahead.</a:t>
            </a:r>
            <a:r>
              <a:t>  Whether you are taking photos</a:t>
            </a:r>
          </a:p>
          <a:p>
            <a:pPr>
              <a:defRPr sz="4800"/>
            </a:pPr>
            <a:r>
              <a:t>of an event or the day-to-day happenings</a:t>
            </a:r>
          </a:p>
          <a:p>
            <a:pPr>
              <a:defRPr sz="4800"/>
            </a:pPr>
            <a:r>
              <a:t>at your next meeting, it’s always important</a:t>
            </a:r>
          </a:p>
          <a:p>
            <a:pPr>
              <a:defRPr sz="4800"/>
            </a:pPr>
            <a:r>
              <a:t>to be prepared. </a:t>
            </a:r>
          </a:p>
          <a:p>
            <a:pPr>
              <a:defRPr sz="4800"/>
            </a:pPr>
          </a:p>
          <a:p>
            <a:pPr>
              <a:defRPr sz="4800"/>
            </a:pPr>
            <a:r>
              <a:t>Be sure to think ahead and ask yourself</a:t>
            </a:r>
          </a:p>
          <a:p>
            <a:pPr>
              <a:defRPr sz="4800"/>
            </a:pPr>
            <a:r>
              <a:t>a few key questions. </a:t>
            </a:r>
          </a:p>
          <a:p>
            <a:pPr>
              <a:defRPr sz="4800"/>
            </a:pPr>
          </a:p>
          <a:p>
            <a:pPr>
              <a:defRPr sz="4800"/>
            </a:pPr>
            <a:r>
              <a:t>What photos do you absolutely have to take? </a:t>
            </a:r>
          </a:p>
          <a:p>
            <a:pPr>
              <a:defRPr sz="4800"/>
            </a:pPr>
            <a:r>
              <a:t>What moments do you want to capture?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3" name="Take more photos than…"/>
          <p:cNvSpPr txBox="1"/>
          <p:nvPr/>
        </p:nvSpPr>
        <p:spPr>
          <a:xfrm>
            <a:off x="1424789" y="1253540"/>
            <a:ext cx="13433211" cy="51772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Take more photos than</a:t>
            </a:r>
            <a:endParaRPr b="1">
              <a:solidFill>
                <a:srgbClr val="0433FF"/>
              </a:solidFill>
            </a:endParaRPr>
          </a:p>
          <a:p>
            <a:pPr>
              <a:defRPr sz="4800"/>
            </a:pPr>
            <a:r>
              <a:rPr b="1">
                <a:solidFill>
                  <a:srgbClr val="0433FF"/>
                </a:solidFill>
              </a:rPr>
              <a:t>you think you will need.</a:t>
            </a:r>
            <a:r>
              <a:t>  </a:t>
            </a:r>
          </a:p>
          <a:p>
            <a:pPr>
              <a:defRPr sz="4800"/>
            </a:pPr>
          </a:p>
          <a:p>
            <a:pPr>
              <a:defRPr sz="4800"/>
            </a:pPr>
            <a:r>
              <a:t>You’ve planned ahead and know which photos to take, but don’t stop there! Take a lot more, even if you’re not sure when or how you’ll use them. Take generic photos too.</a:t>
            </a:r>
          </a:p>
        </p:txBody>
      </p:sp>
      <p:pic>
        <p:nvPicPr>
          <p:cNvPr id="174" name="TakeLotsPhotos.jpg" descr="TakeLotsPhotos.jpg"/>
          <p:cNvPicPr>
            <a:picLocks noChangeAspect="1"/>
          </p:cNvPicPr>
          <p:nvPr/>
        </p:nvPicPr>
        <p:blipFill>
          <a:blip r:embed="rId3">
            <a:extLst/>
          </a:blip>
          <a:stretch>
            <a:fillRect/>
          </a:stretch>
        </p:blipFill>
        <p:spPr>
          <a:xfrm>
            <a:off x="15141664" y="1255587"/>
            <a:ext cx="7772704" cy="5173137"/>
          </a:xfrm>
          <a:prstGeom prst="rect">
            <a:avLst/>
          </a:prstGeom>
          <a:ln w="12700">
            <a:miter lim="400000"/>
          </a:ln>
        </p:spPr>
      </p:pic>
      <p:sp>
        <p:nvSpPr>
          <p:cNvPr id="175" name="Take photos of random Grange things around your hall -…"/>
          <p:cNvSpPr txBox="1"/>
          <p:nvPr/>
        </p:nvSpPr>
        <p:spPr>
          <a:xfrm>
            <a:off x="1356295" y="7002069"/>
            <a:ext cx="21671410" cy="51645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Take photos of random Grange things around your hall -</a:t>
            </a:r>
            <a:r>
              <a:t> </a:t>
            </a:r>
          </a:p>
          <a:p>
            <a:pPr>
              <a:defRPr sz="4800"/>
            </a:pPr>
            <a:r>
              <a:t>such as sashes, staves, the Grange rug, the flag, officer stations, the piano, etc. And don't forget to take photos of the outside of your building or </a:t>
            </a:r>
          </a:p>
          <a:p>
            <a:pPr>
              <a:defRPr sz="4800"/>
            </a:pPr>
            <a:r>
              <a:t>meeting location.  You never know when a generic photo </a:t>
            </a:r>
          </a:p>
          <a:p>
            <a:pPr>
              <a:defRPr sz="4800"/>
            </a:pPr>
            <a:r>
              <a:t>you took a few months ago will make </a:t>
            </a:r>
          </a:p>
          <a:p>
            <a:pPr>
              <a:defRPr sz="4800"/>
            </a:pPr>
            <a:r>
              <a:t>a great addition to your </a:t>
            </a:r>
          </a:p>
          <a:p>
            <a:pPr>
              <a:defRPr sz="4800"/>
            </a:pPr>
            <a:r>
              <a:t>current postings.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8" name="Keep framing your photo in mind.…"/>
          <p:cNvSpPr txBox="1"/>
          <p:nvPr/>
        </p:nvSpPr>
        <p:spPr>
          <a:xfrm>
            <a:off x="10783388" y="2482729"/>
            <a:ext cx="12139825" cy="29928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Keep framing your photo in mind.</a:t>
            </a:r>
            <a:endParaRPr b="1">
              <a:solidFill>
                <a:srgbClr val="0433FF"/>
              </a:solidFill>
            </a:endParaRPr>
          </a:p>
          <a:p>
            <a:pPr>
              <a:defRPr sz="4800"/>
            </a:pPr>
          </a:p>
          <a:p>
            <a:pPr>
              <a:defRPr sz="4800"/>
            </a:pPr>
            <a:r>
              <a:t>What you are leaving out of a photo is just as important as what you are including. </a:t>
            </a:r>
          </a:p>
        </p:txBody>
      </p:sp>
      <p:pic>
        <p:nvPicPr>
          <p:cNvPr id="179" name="PhotoFraming.jpg" descr="PhotoFraming.jpg"/>
          <p:cNvPicPr>
            <a:picLocks noChangeAspect="1"/>
          </p:cNvPicPr>
          <p:nvPr/>
        </p:nvPicPr>
        <p:blipFill>
          <a:blip r:embed="rId3">
            <a:extLst/>
          </a:blip>
          <a:stretch>
            <a:fillRect/>
          </a:stretch>
        </p:blipFill>
        <p:spPr>
          <a:xfrm>
            <a:off x="1342775" y="1116680"/>
            <a:ext cx="9203968" cy="5177232"/>
          </a:xfrm>
          <a:prstGeom prst="rect">
            <a:avLst/>
          </a:prstGeom>
          <a:ln w="12700">
            <a:miter lim="400000"/>
          </a:ln>
        </p:spPr>
      </p:pic>
      <p:sp>
        <p:nvSpPr>
          <p:cNvPr id="180" name="Be sure you don’t include something in the background…"/>
          <p:cNvSpPr txBox="1"/>
          <p:nvPr/>
        </p:nvSpPr>
        <p:spPr>
          <a:xfrm>
            <a:off x="1356295" y="6854307"/>
            <a:ext cx="21671410" cy="51518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Be sure you don’t include something in the background</a:t>
            </a:r>
          </a:p>
          <a:p>
            <a:pPr>
              <a:defRPr sz="4800"/>
            </a:pPr>
            <a:r>
              <a:t>that you don’t want, like an errant trashcan or a strange sign.</a:t>
            </a:r>
          </a:p>
          <a:p>
            <a:pPr>
              <a:defRPr sz="4800"/>
            </a:pPr>
          </a:p>
          <a:p>
            <a:pPr>
              <a:defRPr sz="4800"/>
            </a:pPr>
            <a:r>
              <a:t>If you are taking a portrait, for instance, don’t frame the person</a:t>
            </a:r>
          </a:p>
          <a:p>
            <a:pPr>
              <a:defRPr sz="4800"/>
            </a:pPr>
            <a:r>
              <a:t>in a funny way, like leaving off a waving hand</a:t>
            </a:r>
          </a:p>
          <a:p>
            <a:pPr>
              <a:defRPr sz="4800"/>
            </a:pPr>
            <a:r>
              <a:t>or cropping them</a:t>
            </a:r>
          </a:p>
          <a:p>
            <a:pPr>
              <a:defRPr sz="4800"/>
            </a:pPr>
            <a:r>
              <a:t>right at the knees.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PhotoBackground-01.jpg" descr="PhotoBackground-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3" name="Rule of Thirds.…"/>
          <p:cNvSpPr txBox="1"/>
          <p:nvPr/>
        </p:nvSpPr>
        <p:spPr>
          <a:xfrm>
            <a:off x="1707882" y="1856433"/>
            <a:ext cx="11954768" cy="44406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rPr b="1">
                <a:solidFill>
                  <a:srgbClr val="0433FF"/>
                </a:solidFill>
              </a:rPr>
              <a:t>Rule of Thirds.</a:t>
            </a:r>
            <a:endParaRPr b="1">
              <a:solidFill>
                <a:srgbClr val="0433FF"/>
              </a:solidFill>
            </a:endParaRPr>
          </a:p>
          <a:p>
            <a:pPr>
              <a:defRPr sz="4800"/>
            </a:pPr>
          </a:p>
          <a:p>
            <a:pPr>
              <a:defRPr sz="4800"/>
            </a:pPr>
            <a:r>
              <a:t>Because the human eye tends to be more drawn to images divided into thirds, place the main subjects of your image along these divisions or their intersections. </a:t>
            </a:r>
          </a:p>
        </p:txBody>
      </p:sp>
      <p:pic>
        <p:nvPicPr>
          <p:cNvPr id="184" name="RuleThirds.jpg" descr="RuleThirds.jpg"/>
          <p:cNvPicPr>
            <a:picLocks noChangeAspect="1"/>
          </p:cNvPicPr>
          <p:nvPr/>
        </p:nvPicPr>
        <p:blipFill>
          <a:blip r:embed="rId3">
            <a:extLst/>
          </a:blip>
          <a:stretch>
            <a:fillRect/>
          </a:stretch>
        </p:blipFill>
        <p:spPr>
          <a:xfrm>
            <a:off x="14713532" y="1240033"/>
            <a:ext cx="8165217" cy="5443478"/>
          </a:xfrm>
          <a:prstGeom prst="rect">
            <a:avLst/>
          </a:prstGeom>
          <a:ln w="12700">
            <a:miter lim="400000"/>
          </a:ln>
        </p:spPr>
      </p:pic>
      <p:sp>
        <p:nvSpPr>
          <p:cNvPr id="185" name="Before you crop or edit your photo, visualize the frame as a tic-tac-toe grid with two vertical and two horizontal lines, dividing the image into…"/>
          <p:cNvSpPr txBox="1"/>
          <p:nvPr/>
        </p:nvSpPr>
        <p:spPr>
          <a:xfrm>
            <a:off x="1356295" y="6976526"/>
            <a:ext cx="21671410" cy="44279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pPr>
            <a:r>
              <a:t>Before you crop or edit your photo, visualize the frame as a tic-tac-toe grid with two vertical and two horizontal lines, dividing the image into</a:t>
            </a:r>
          </a:p>
          <a:p>
            <a:pPr>
              <a:defRPr sz="4800"/>
            </a:pPr>
            <a:r>
              <a:t>nine equal parts. Rather than simply centering your</a:t>
            </a:r>
          </a:p>
          <a:p>
            <a:pPr>
              <a:defRPr sz="4800"/>
            </a:pPr>
            <a:r>
              <a:t>main subject, increase visual interest</a:t>
            </a:r>
          </a:p>
          <a:p>
            <a:pPr>
              <a:defRPr sz="4800"/>
            </a:pPr>
            <a:r>
              <a:t>by placing it at an intersection point</a:t>
            </a:r>
          </a:p>
          <a:p>
            <a:pPr>
              <a:defRPr sz="4800"/>
            </a:pPr>
            <a:r>
              <a:t>or along the one of the lines.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RuleOfThirds.mp4" descr="RuleOfThird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31454" y="411443"/>
            <a:ext cx="22921092" cy="1289311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7917" fill="hold"/>
                                        <p:tgtEl>
                                          <p:spTgt spid="18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87"/>
                </p:tgtEl>
              </p:cMediaNode>
            </p:video>
            <p:seq concurrent="1" prevAc="none" nextAc="seek">
              <p:cTn id="8" evtFilter="cancelBubble" nodeType="interactiveSeq" restart="whenNotActive" fill="hold">
                <p:stCondLst>
                  <p:cond delay="0" evt="onClick">
                    <p:tgtEl>
                      <p:spTgt spid="18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87"/>
                                        </p:tgtEl>
                                      </p:cBhvr>
                                    </p:cmd>
                                  </p:childTnLst>
                                </p:cTn>
                              </p:par>
                            </p:childTnLst>
                          </p:cTn>
                        </p:par>
                      </p:childTnLst>
                    </p:cTn>
                  </p:par>
                </p:childTnLst>
              </p:cTn>
              <p:nextCondLst>
                <p:cond delay="0" evt="onClick">
                  <p:tgtEl>
                    <p:spTgt spid="187"/>
                  </p:tgtEl>
                </p:cond>
              </p:nextCondLst>
            </p:seq>
          </p:childTnLst>
        </p:cTn>
      </p:par>
    </p:tnLst>
  </p:timing>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